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</p:sldIdLst>
  <p:sldSz cx="7562850" cy="1069181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33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274638" y="334963"/>
            <a:ext cx="1160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425"/>
              </a:spcAft>
            </a:pPr>
            <a:r>
              <a:rPr lang="en-US" sz="2000" b="1">
                <a:latin typeface="Times New Roman" panose="02020603050405020304" pitchFamily="18" charset="0"/>
              </a:rPr>
              <a:t>Lectures 7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995863" y="603250"/>
            <a:ext cx="22240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425"/>
              </a:spcBef>
              <a:spcAft>
                <a:spcPts val="2100"/>
              </a:spcAft>
            </a:pPr>
            <a:r>
              <a:rPr lang="en-US" sz="1300">
                <a:latin typeface="Times New Roman" panose="02020603050405020304" pitchFamily="18" charset="0"/>
              </a:rPr>
              <a:t>Dr. Mohammed Abdul Baset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68288" y="1139825"/>
            <a:ext cx="6954837" cy="886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100"/>
              </a:spcBef>
              <a:spcAft>
                <a:spcPts val="838"/>
              </a:spcAft>
            </a:pPr>
            <a:r>
              <a:rPr lang="en-US" sz="1600" b="1">
                <a:latin typeface="Times New Roman" panose="02020603050405020304" pitchFamily="18" charset="0"/>
              </a:rPr>
              <a:t>Acids and Bases</a:t>
            </a:r>
          </a:p>
          <a:p>
            <a:pPr algn="just" eaLnBrk="1" hangingPunct="1">
              <a:lnSpc>
                <a:spcPts val="1613"/>
              </a:lnSpc>
            </a:pPr>
            <a:r>
              <a:rPr lang="en-US" sz="1300">
                <a:latin typeface="Times New Roman" panose="02020603050405020304" pitchFamily="18" charset="0"/>
              </a:rPr>
              <a:t>"</a:t>
            </a:r>
            <a:r>
              <a:rPr lang="en-US" sz="1300" b="1">
                <a:latin typeface="Times New Roman" panose="02020603050405020304" pitchFamily="18" charset="0"/>
              </a:rPr>
              <a:t>Acid</a:t>
            </a:r>
            <a:r>
              <a:rPr lang="en-US" sz="1300">
                <a:latin typeface="Times New Roman" panose="02020603050405020304" pitchFamily="18" charset="0"/>
              </a:rPr>
              <a:t>”--Latin word acidus, meaning sour. (Lemon)</a:t>
            </a:r>
          </a:p>
          <a:p>
            <a:pPr algn="just" eaLnBrk="1" hangingPunct="1">
              <a:lnSpc>
                <a:spcPts val="1613"/>
              </a:lnSpc>
              <a:spcAft>
                <a:spcPts val="838"/>
              </a:spcAft>
            </a:pPr>
            <a:r>
              <a:rPr lang="en-US" sz="1300">
                <a:latin typeface="Times New Roman" panose="02020603050405020304" pitchFamily="18" charset="0"/>
              </a:rPr>
              <a:t>"</a:t>
            </a:r>
            <a:r>
              <a:rPr lang="en-US" sz="1300" b="1">
                <a:latin typeface="Times New Roman" panose="02020603050405020304" pitchFamily="18" charset="0"/>
              </a:rPr>
              <a:t>Alkali</a:t>
            </a:r>
            <a:r>
              <a:rPr lang="en-US" sz="1300">
                <a:latin typeface="Times New Roman" panose="02020603050405020304" pitchFamily="18" charset="0"/>
              </a:rPr>
              <a:t>”--Arabic word for the ashes that come from burning certain plants; water solutions feel slippery and taste bitter. (Soap)</a:t>
            </a:r>
          </a:p>
          <a:p>
            <a:pPr algn="just" eaLnBrk="1" hangingPunct="1">
              <a:spcAft>
                <a:spcPts val="425"/>
              </a:spcAft>
            </a:pPr>
            <a:r>
              <a:rPr lang="en-US" sz="1300" b="1">
                <a:latin typeface="Times New Roman" panose="02020603050405020304" pitchFamily="18" charset="0"/>
              </a:rPr>
              <a:t>•    Lavoisier’s oxygen theory of acids</a:t>
            </a:r>
          </a:p>
          <a:p>
            <a:pPr algn="just" eaLnBrk="1" hangingPunct="1">
              <a:lnSpc>
                <a:spcPts val="1725"/>
              </a:lnSpc>
              <a:spcAft>
                <a:spcPts val="1263"/>
              </a:spcAft>
            </a:pPr>
            <a:r>
              <a:rPr lang="en-US" sz="1300">
                <a:latin typeface="Times New Roman" panose="02020603050405020304" pitchFamily="18" charset="0"/>
              </a:rPr>
              <a:t>The first scientific concept of acids and bases was provided by </a:t>
            </a:r>
            <a:r>
              <a:rPr lang="en-US" sz="1300" i="1">
                <a:latin typeface="Times New Roman" panose="02020603050405020304" pitchFamily="18" charset="0"/>
              </a:rPr>
              <a:t>Lavoisier</a:t>
            </a:r>
            <a:r>
              <a:rPr lang="en-US" sz="1300">
                <a:latin typeface="Times New Roman" panose="02020603050405020304" pitchFamily="18" charset="0"/>
              </a:rPr>
              <a:t> circa 1776. Since Lavoisier's knowledge of strong acids was mainly restricted to oxoacids, such as HNO</a:t>
            </a:r>
            <a:r>
              <a:rPr lang="en-US" sz="1100" baseline="-25000">
                <a:latin typeface="Candara" panose="020E0502030303020204" pitchFamily="34" charset="0"/>
              </a:rPr>
              <a:t>3</a:t>
            </a:r>
            <a:r>
              <a:rPr lang="en-US" sz="1300">
                <a:latin typeface="Times New Roman" panose="02020603050405020304" pitchFamily="18" charset="0"/>
              </a:rPr>
              <a:t> (nitric acid) and H</a:t>
            </a:r>
            <a:r>
              <a:rPr lang="en-US" sz="1100">
                <a:latin typeface="Candara" panose="020E0502030303020204" pitchFamily="34" charset="0"/>
              </a:rPr>
              <a:t>2</a:t>
            </a:r>
            <a:r>
              <a:rPr lang="en-US" sz="1300">
                <a:latin typeface="Times New Roman" panose="02020603050405020304" pitchFamily="18" charset="0"/>
              </a:rPr>
              <a:t>SO</a:t>
            </a:r>
            <a:r>
              <a:rPr lang="en-US" sz="1100">
                <a:latin typeface="Candara" panose="020E0502030303020204" pitchFamily="34" charset="0"/>
              </a:rPr>
              <a:t>4</a:t>
            </a:r>
            <a:r>
              <a:rPr lang="en-US" sz="1300">
                <a:latin typeface="Times New Roman" panose="02020603050405020304" pitchFamily="18" charset="0"/>
              </a:rPr>
              <a:t> (sulphuric acid), which tend to contain central atoms in high oxidation states surrounded by oxygen. The </a:t>
            </a:r>
            <a:r>
              <a:rPr lang="en-US" sz="1300" i="1">
                <a:latin typeface="Times New Roman" panose="02020603050405020304" pitchFamily="18" charset="0"/>
              </a:rPr>
              <a:t>Lavoisier</a:t>
            </a:r>
            <a:r>
              <a:rPr lang="en-US" sz="1300">
                <a:latin typeface="Times New Roman" panose="02020603050405020304" pitchFamily="18" charset="0"/>
              </a:rPr>
              <a:t> definition was held as absolute truth for over 30 years, until the 1810 article and subsequent lectures by </a:t>
            </a:r>
            <a:r>
              <a:rPr lang="en-US" sz="1300" i="1">
                <a:latin typeface="Times New Roman" panose="02020603050405020304" pitchFamily="18" charset="0"/>
              </a:rPr>
              <a:t>Sir Humphry Davy</a:t>
            </a:r>
            <a:r>
              <a:rPr lang="en-US" sz="1300">
                <a:latin typeface="Times New Roman" panose="02020603050405020304" pitchFamily="18" charset="0"/>
              </a:rPr>
              <a:t> in which he proved the lack of oxygen in H</a:t>
            </a:r>
            <a:r>
              <a:rPr lang="en-US" sz="1100" baseline="-25000">
                <a:latin typeface="Candara" panose="020E0502030303020204" pitchFamily="34" charset="0"/>
              </a:rPr>
              <a:t>2</a:t>
            </a:r>
            <a:r>
              <a:rPr lang="en-US" sz="1300">
                <a:latin typeface="Times New Roman" panose="02020603050405020304" pitchFamily="18" charset="0"/>
              </a:rPr>
              <a:t>S, H</a:t>
            </a:r>
            <a:r>
              <a:rPr lang="en-US" sz="1100" baseline="-25000">
                <a:latin typeface="Candara" panose="020E0502030303020204" pitchFamily="34" charset="0"/>
              </a:rPr>
              <a:t>2</a:t>
            </a:r>
            <a:r>
              <a:rPr lang="en-US" sz="1300">
                <a:latin typeface="Times New Roman" panose="02020603050405020304" pitchFamily="18" charset="0"/>
              </a:rPr>
              <a:t>Te, and the hydrohalic acids.</a:t>
            </a:r>
          </a:p>
          <a:p>
            <a:pPr algn="just" eaLnBrk="1" hangingPunct="1">
              <a:spcAft>
                <a:spcPts val="425"/>
              </a:spcAft>
            </a:pPr>
            <a:r>
              <a:rPr lang="en-US" sz="1300" b="1">
                <a:latin typeface="Times New Roman" panose="02020603050405020304" pitchFamily="18" charset="0"/>
              </a:rPr>
              <a:t>•    Liebig’s hydrogen theory of acids</a:t>
            </a:r>
          </a:p>
          <a:p>
            <a:pPr algn="just" eaLnBrk="1" hangingPunct="1">
              <a:lnSpc>
                <a:spcPts val="1725"/>
              </a:lnSpc>
              <a:spcAft>
                <a:spcPts val="425"/>
              </a:spcAft>
            </a:pPr>
            <a:r>
              <a:rPr lang="en-US" sz="1300">
                <a:latin typeface="Times New Roman" panose="02020603050405020304" pitchFamily="18" charset="0"/>
              </a:rPr>
              <a:t>This definition was proposed by Justus von Liebig circa 1838, based on his extensive works on the chemical composition of organic acids. This finished the doctrinal shift from oxygen-based acids to hydrogen-based acids, started by Davy. According to Liebig, an acid is a hydrogen-containing substance in which the hydrogen could be replaced by a metal.</a:t>
            </a:r>
          </a:p>
          <a:p>
            <a:pPr algn="just" eaLnBrk="1" hangingPunct="1">
              <a:lnSpc>
                <a:spcPts val="1725"/>
              </a:lnSpc>
              <a:spcAft>
                <a:spcPts val="425"/>
              </a:spcAft>
            </a:pPr>
            <a:endParaRPr lang="en-US" sz="1300">
              <a:latin typeface="Times New Roman" panose="02020603050405020304" pitchFamily="18" charset="0"/>
            </a:endParaRPr>
          </a:p>
          <a:p>
            <a:pPr algn="just" eaLnBrk="1" hangingPunct="1">
              <a:spcAft>
                <a:spcPts val="425"/>
              </a:spcAft>
            </a:pPr>
            <a:r>
              <a:rPr lang="en-US" sz="1300" b="1">
                <a:latin typeface="Times New Roman" panose="02020603050405020304" pitchFamily="18" charset="0"/>
              </a:rPr>
              <a:t>•    Arrhenius Acids and Bases theory</a:t>
            </a:r>
          </a:p>
          <a:p>
            <a:pPr algn="just" eaLnBrk="1" hangingPunct="1">
              <a:lnSpc>
                <a:spcPts val="1725"/>
              </a:lnSpc>
              <a:spcAft>
                <a:spcPts val="425"/>
              </a:spcAft>
            </a:pPr>
            <a:r>
              <a:rPr lang="en-US" sz="1300">
                <a:latin typeface="Times New Roman" panose="02020603050405020304" pitchFamily="18" charset="0"/>
              </a:rPr>
              <a:t>In 1884 </a:t>
            </a:r>
            <a:r>
              <a:rPr lang="en-US" sz="1300" i="1">
                <a:latin typeface="Times New Roman" panose="02020603050405020304" pitchFamily="18" charset="0"/>
              </a:rPr>
              <a:t>Svante Arrhenius</a:t>
            </a:r>
            <a:r>
              <a:rPr lang="en-US" sz="1300">
                <a:latin typeface="Times New Roman" panose="02020603050405020304" pitchFamily="18" charset="0"/>
              </a:rPr>
              <a:t> suggested that salts such as NaCl dissociate when they dissolve in water to give particles he called ions.</a:t>
            </a:r>
          </a:p>
          <a:p>
            <a:pPr algn="just" eaLnBrk="1" hangingPunct="1">
              <a:spcAft>
                <a:spcPts val="838"/>
              </a:spcAft>
            </a:pPr>
            <a:r>
              <a:rPr lang="en-US" sz="1300">
                <a:latin typeface="Times New Roman" panose="02020603050405020304" pitchFamily="18" charset="0"/>
              </a:rPr>
              <a:t>Acid: donates a hydrogen ion (H+) in water.</a:t>
            </a:r>
          </a:p>
          <a:p>
            <a:pPr eaLnBrk="1" hangingPunct="1">
              <a:lnSpc>
                <a:spcPts val="2788"/>
              </a:lnSpc>
            </a:pPr>
            <a:endParaRPr lang="en-US" sz="1700">
              <a:solidFill>
                <a:srgbClr val="130F1B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ts val="2788"/>
              </a:lnSpc>
            </a:pPr>
            <a:r>
              <a:rPr lang="en-US" sz="1300">
                <a:latin typeface="Times New Roman" panose="02020603050405020304" pitchFamily="18" charset="0"/>
              </a:rPr>
              <a:t>Base: donates a hydroxide ion in water (OH</a:t>
            </a:r>
            <a:r>
              <a:rPr lang="en-US" sz="1300" baseline="30000">
                <a:latin typeface="Times New Roman" panose="02020603050405020304" pitchFamily="18" charset="0"/>
              </a:rPr>
              <a:t>-</a:t>
            </a:r>
            <a:r>
              <a:rPr lang="en-US" sz="1300">
                <a:latin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ts val="2788"/>
              </a:lnSpc>
              <a:spcAft>
                <a:spcPts val="838"/>
              </a:spcAft>
            </a:pPr>
            <a:endParaRPr lang="en-US" sz="1700">
              <a:solidFill>
                <a:srgbClr val="130F1B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ts val="1725"/>
              </a:lnSpc>
              <a:spcAft>
                <a:spcPts val="425"/>
              </a:spcAft>
            </a:pPr>
            <a:endParaRPr lang="en-US" sz="1700">
              <a:solidFill>
                <a:srgbClr val="130F1B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ts val="1725"/>
              </a:lnSpc>
              <a:spcAft>
                <a:spcPts val="425"/>
              </a:spcAft>
            </a:pPr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657600" y="10363200"/>
            <a:ext cx="176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37</a:t>
            </a:r>
          </a:p>
        </p:txBody>
      </p:sp>
      <p:pic>
        <p:nvPicPr>
          <p:cNvPr id="378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411913"/>
            <a:ext cx="46577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162800"/>
            <a:ext cx="52800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845425"/>
            <a:ext cx="691673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297488"/>
            <a:ext cx="59309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65113" y="304800"/>
            <a:ext cx="69548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625"/>
              </a:spcAft>
            </a:pPr>
            <a:r>
              <a:rPr lang="en-US" sz="1300">
                <a:latin typeface="Times New Roman" panose="02020603050405020304" pitchFamily="18" charset="0"/>
              </a:rPr>
              <a:t>For example, for HCl dissolved in water, the following reaction exists.</a:t>
            </a:r>
          </a:p>
          <a:p>
            <a:pPr algn="ctr" eaLnBrk="1" hangingPunct="1">
              <a:spcAft>
                <a:spcPts val="625"/>
              </a:spcAft>
            </a:pPr>
            <a:endParaRPr lang="en-US" sz="1600" b="1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ts val="1613"/>
              </a:lnSpc>
            </a:pPr>
            <a:r>
              <a:rPr lang="en-US" sz="1300">
                <a:latin typeface="Times New Roman" panose="02020603050405020304" pitchFamily="18" charset="0"/>
              </a:rPr>
              <a:t>Notice HCl is an acid because it transfers its proton to water, HCL and Cl</a:t>
            </a:r>
            <a:r>
              <a:rPr lang="en-US" sz="1300" baseline="30000">
                <a:latin typeface="Times New Roman" panose="02020603050405020304" pitchFamily="18" charset="0"/>
              </a:rPr>
              <a:t>-</a:t>
            </a:r>
            <a:r>
              <a:rPr lang="en-US" sz="1300">
                <a:latin typeface="Times New Roman" panose="02020603050405020304" pitchFamily="18" charset="0"/>
              </a:rPr>
              <a:t> differ by an H+ and H</a:t>
            </a:r>
            <a:r>
              <a:rPr lang="en-US" sz="1100">
                <a:latin typeface="Candara" panose="020E0502030303020204" pitchFamily="34" charset="0"/>
              </a:rPr>
              <a:t>2</a:t>
            </a:r>
            <a:r>
              <a:rPr lang="en-US" sz="1300">
                <a:latin typeface="Times New Roman" panose="02020603050405020304" pitchFamily="18" charset="0"/>
              </a:rPr>
              <a:t>O and H</a:t>
            </a:r>
            <a:r>
              <a:rPr lang="en-US" sz="1100">
                <a:latin typeface="Candara" panose="020E0502030303020204" pitchFamily="34" charset="0"/>
              </a:rPr>
              <a:t>3</a:t>
            </a:r>
            <a:r>
              <a:rPr lang="en-US" sz="1300">
                <a:latin typeface="Times New Roman" panose="02020603050405020304" pitchFamily="18" charset="0"/>
              </a:rPr>
              <a:t>O+ differ by an H+. These are call conjugate acid-base pairs. HCl is the conjugate of Cl</a:t>
            </a:r>
            <a:r>
              <a:rPr lang="en-US" sz="1300" baseline="30000">
                <a:latin typeface="Times New Roman" panose="02020603050405020304" pitchFamily="18" charset="0"/>
              </a:rPr>
              <a:t>-</a:t>
            </a:r>
            <a:r>
              <a:rPr lang="en-US" sz="1300">
                <a:latin typeface="Times New Roman" panose="02020603050405020304" pitchFamily="18" charset="0"/>
              </a:rPr>
              <a:t> and H</a:t>
            </a:r>
            <a:r>
              <a:rPr lang="en-US" sz="1100">
                <a:latin typeface="Candara" panose="020E0502030303020204" pitchFamily="34" charset="0"/>
              </a:rPr>
              <a:t>2</a:t>
            </a:r>
            <a:r>
              <a:rPr lang="en-US" sz="1300">
                <a:latin typeface="Times New Roman" panose="02020603050405020304" pitchFamily="18" charset="0"/>
              </a:rPr>
              <a:t>O is the conjugate of H</a:t>
            </a:r>
            <a:r>
              <a:rPr lang="en-US" sz="1100">
                <a:latin typeface="Candara" panose="020E0502030303020204" pitchFamily="34" charset="0"/>
              </a:rPr>
              <a:t>3</a:t>
            </a:r>
            <a:r>
              <a:rPr lang="en-US" sz="1300">
                <a:latin typeface="Times New Roman" panose="02020603050405020304" pitchFamily="18" charset="0"/>
              </a:rPr>
              <a:t>O+. This is illustrated as follows:</a:t>
            </a:r>
          </a:p>
          <a:p>
            <a:pPr eaLnBrk="1" hangingPunct="1">
              <a:lnSpc>
                <a:spcPts val="1613"/>
              </a:lnSpc>
              <a:spcAft>
                <a:spcPts val="625"/>
              </a:spcAft>
            </a:pPr>
            <a:endParaRPr lang="en-US" sz="1300" b="1">
              <a:solidFill>
                <a:srgbClr val="130F1B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ts val="1613"/>
              </a:lnSpc>
              <a:spcAft>
                <a:spcPts val="625"/>
              </a:spcAft>
            </a:pPr>
            <a:endParaRPr lang="en-US" sz="1300" b="1">
              <a:solidFill>
                <a:srgbClr val="130F1B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271463" y="4781550"/>
            <a:ext cx="654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638"/>
              </a:lnSpc>
              <a:spcBef>
                <a:spcPts val="625"/>
              </a:spcBef>
            </a:pPr>
            <a:r>
              <a:rPr lang="en-US" sz="1300" b="1">
                <a:latin typeface="Times New Roman" panose="02020603050405020304" pitchFamily="18" charset="0"/>
              </a:rPr>
              <a:t>Conjugate acid-base pair-</a:t>
            </a:r>
            <a:r>
              <a:rPr lang="en-US" sz="1300">
                <a:latin typeface="Times New Roman" panose="02020603050405020304" pitchFamily="18" charset="0"/>
              </a:rPr>
              <a:t>-A pair of compounds that differ by the presence of one H+ unit. </a:t>
            </a:r>
            <a:r>
              <a:rPr lang="en-US" sz="1300" b="1">
                <a:latin typeface="Times New Roman" panose="02020603050405020304" pitchFamily="18" charset="0"/>
              </a:rPr>
              <a:t>Examples: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71463" y="8820150"/>
            <a:ext cx="694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613"/>
              </a:lnSpc>
              <a:spcBef>
                <a:spcPts val="625"/>
              </a:spcBef>
            </a:pPr>
            <a:r>
              <a:rPr lang="en-US" sz="1300">
                <a:latin typeface="Times New Roman" panose="02020603050405020304" pitchFamily="18" charset="0"/>
              </a:rPr>
              <a:t>This theory is better; it explains ammonia as a base! This is the main theory that use for explain acid/base discussion.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68288" y="9455150"/>
            <a:ext cx="58277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588"/>
              </a:lnSpc>
            </a:pPr>
            <a:r>
              <a:rPr lang="en-US" sz="1300" b="1">
                <a:latin typeface="Times New Roman" panose="02020603050405020304" pitchFamily="18" charset="0"/>
              </a:rPr>
              <a:t>• Lewis Acid-Base theory</a:t>
            </a:r>
          </a:p>
          <a:p>
            <a:pPr eaLnBrk="1" hangingPunct="1">
              <a:lnSpc>
                <a:spcPts val="1588"/>
              </a:lnSpc>
            </a:pPr>
            <a:r>
              <a:rPr lang="en-US" sz="1300" b="1">
                <a:latin typeface="Times New Roman" panose="02020603050405020304" pitchFamily="18" charset="0"/>
              </a:rPr>
              <a:t>Acid</a:t>
            </a:r>
            <a:r>
              <a:rPr lang="en-US" sz="1300">
                <a:latin typeface="Times New Roman" panose="02020603050405020304" pitchFamily="18" charset="0"/>
              </a:rPr>
              <a:t>: accepts an electron pair for the formation of a compound or a complex ion. </a:t>
            </a:r>
            <a:r>
              <a:rPr lang="en-US" sz="1300" b="1">
                <a:latin typeface="Times New Roman" panose="02020603050405020304" pitchFamily="18" charset="0"/>
              </a:rPr>
              <a:t>Base</a:t>
            </a:r>
            <a:r>
              <a:rPr lang="en-US" sz="1300">
                <a:latin typeface="Times New Roman" panose="02020603050405020304" pitchFamily="18" charset="0"/>
              </a:rPr>
              <a:t>: donates an electron pair for the formation of a compound or a complex ion.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657600" y="10363200"/>
            <a:ext cx="17303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38</a:t>
            </a:r>
          </a:p>
        </p:txBody>
      </p:sp>
      <p:pic>
        <p:nvPicPr>
          <p:cNvPr id="3892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44513"/>
            <a:ext cx="691673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593850"/>
            <a:ext cx="673735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023100"/>
            <a:ext cx="67437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798638"/>
            <a:ext cx="528478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4054475"/>
            <a:ext cx="529113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937375"/>
            <a:ext cx="5681663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271463" y="304800"/>
            <a:ext cx="69437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588"/>
              </a:lnSpc>
            </a:pPr>
            <a:r>
              <a:rPr lang="en-US" sz="1300">
                <a:latin typeface="Times New Roman" panose="02020603050405020304" pitchFamily="18" charset="0"/>
              </a:rPr>
              <a:t>This theory explains all traditional acids and bases plus a host of coordination compounds and is used widely in organic chemistry. All Bronsted/Lowry acids are Lewis acids, not all Lewis acids are Bronsted acids.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88" y="3243263"/>
            <a:ext cx="5437187" cy="622300"/>
          </a:xfrm>
          <a:prstGeom prst="rect">
            <a:avLst/>
          </a:prstGeom>
        </p:spPr>
        <p:txBody>
          <a:bodyPr lIns="0" tIns="0" rIns="0" bIns="0"/>
          <a:lstStyle/>
          <a:p>
            <a:pPr marL="266700" algn="just" eaLnBrk="1" fontAlgn="auto" hangingPunct="1">
              <a:lnSpc>
                <a:spcPts val="1656"/>
              </a:lnSpc>
              <a:spcBef>
                <a:spcPts val="2100"/>
              </a:spcBef>
              <a:spcAft>
                <a:spcPts val="0"/>
              </a:spcAft>
              <a:defRPr/>
            </a:pPr>
            <a:r>
              <a:rPr lang="en-US" sz="1300" b="1" dirty="0">
                <a:latin typeface="Times New Roman"/>
              </a:rPr>
              <a:t>1) Strengths of Acids and Bases</a:t>
            </a:r>
          </a:p>
          <a:p>
            <a:pPr eaLnBrk="1" fontAlgn="auto" hangingPunct="1">
              <a:lnSpc>
                <a:spcPts val="16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Times New Roman"/>
              </a:rPr>
              <a:t>How is acid [base] strength expressed/compared? </a:t>
            </a:r>
            <a:r>
              <a:rPr lang="en-US" sz="1300" b="1" dirty="0">
                <a:latin typeface="Times New Roman"/>
              </a:rPr>
              <a:t>By equilibrium constant </a:t>
            </a:r>
            <a:endParaRPr lang="en-US" sz="1300" b="1" dirty="0">
              <a:latin typeface="Times New Roman"/>
            </a:endParaRPr>
          </a:p>
          <a:p>
            <a:pPr eaLnBrk="1" fontAlgn="auto" hangingPunct="1">
              <a:lnSpc>
                <a:spcPts val="16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Times New Roman"/>
              </a:rPr>
              <a:t>e.g</a:t>
            </a:r>
            <a:r>
              <a:rPr lang="en-US" sz="1300" dirty="0">
                <a:latin typeface="Times New Roman"/>
              </a:rPr>
              <a:t>.: dissociation (ionization) of acetic acid</a:t>
            </a: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657600" y="10363200"/>
            <a:ext cx="176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39</a:t>
            </a:r>
          </a:p>
        </p:txBody>
      </p:sp>
      <p:pic>
        <p:nvPicPr>
          <p:cNvPr id="3994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890588"/>
            <a:ext cx="37988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6410325"/>
            <a:ext cx="52784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301038"/>
            <a:ext cx="59991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68288" y="5602288"/>
            <a:ext cx="6865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254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725"/>
              </a:lnSpc>
            </a:pPr>
            <a:r>
              <a:rPr lang="en-US" sz="1300" b="1">
                <a:latin typeface="Times New Roman" panose="02020603050405020304" pitchFamily="18" charset="0"/>
              </a:rPr>
              <a:t>2) Acid-Base Equilibria </a:t>
            </a:r>
          </a:p>
          <a:p>
            <a:pPr eaLnBrk="1" hangingPunct="1">
              <a:lnSpc>
                <a:spcPts val="1725"/>
              </a:lnSpc>
            </a:pPr>
            <a:r>
              <a:rPr lang="en-US" sz="1300" b="1">
                <a:latin typeface="Times New Roman" panose="02020603050405020304" pitchFamily="18" charset="0"/>
              </a:rPr>
              <a:t>Strong acid </a:t>
            </a:r>
            <a:r>
              <a:rPr lang="en-US" sz="1300">
                <a:latin typeface="Times New Roman" panose="02020603050405020304" pitchFamily="18" charset="0"/>
              </a:rPr>
              <a:t>- completely to product(s)</a:t>
            </a:r>
          </a:p>
          <a:p>
            <a:pPr eaLnBrk="1" hangingPunct="1">
              <a:lnSpc>
                <a:spcPts val="1588"/>
              </a:lnSpc>
            </a:pPr>
            <a:r>
              <a:rPr lang="en-US" sz="1300" b="1">
                <a:latin typeface="Times New Roman" panose="02020603050405020304" pitchFamily="18" charset="0"/>
              </a:rPr>
              <a:t>Weak acid </a:t>
            </a:r>
            <a:r>
              <a:rPr lang="en-US" sz="1300">
                <a:latin typeface="Times New Roman" panose="02020603050405020304" pitchFamily="18" charset="0"/>
              </a:rPr>
              <a:t>- incomplete, gives an Equilibrium direction favors reaction of stronger acid-base pair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38125" y="8077200"/>
            <a:ext cx="329088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300">
                <a:latin typeface="Times New Roman" panose="02020603050405020304" pitchFamily="18" charset="0"/>
              </a:rPr>
              <a:t>Acetic acid + sodium bicarbonate (omit Na</a:t>
            </a:r>
            <a:r>
              <a:rPr lang="en-US" sz="1300" baseline="30000">
                <a:latin typeface="Times New Roman" panose="02020603050405020304" pitchFamily="18" charset="0"/>
              </a:rPr>
              <a:t>+</a:t>
            </a:r>
            <a:r>
              <a:rPr lang="en-US" sz="13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654425" y="10363200"/>
            <a:ext cx="1793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40</a:t>
            </a:r>
          </a:p>
        </p:txBody>
      </p:sp>
      <p:pic>
        <p:nvPicPr>
          <p:cNvPr id="4096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1938"/>
            <a:ext cx="565626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8096250"/>
            <a:ext cx="43465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77813" y="317500"/>
            <a:ext cx="2554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1263"/>
              </a:spcAft>
            </a:pPr>
            <a:r>
              <a:rPr lang="en-US" sz="1600" b="1">
                <a:latin typeface="Times New Roman" panose="02020603050405020304" pitchFamily="18" charset="0"/>
              </a:rPr>
              <a:t>pH, pOH and Kw calculation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288" y="722313"/>
            <a:ext cx="6967537" cy="3219450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lnSpc>
                <a:spcPts val="1608"/>
              </a:lnSpc>
              <a:spcBef>
                <a:spcPts val="1260"/>
              </a:spcBef>
              <a:spcAft>
                <a:spcPts val="0"/>
              </a:spcAft>
              <a:defRPr/>
            </a:pPr>
            <a:r>
              <a:rPr lang="en-US" sz="1300" b="1" dirty="0">
                <a:latin typeface="Times New Roman"/>
              </a:rPr>
              <a:t>pH </a:t>
            </a:r>
            <a:r>
              <a:rPr lang="en-US" sz="1300" dirty="0">
                <a:latin typeface="Times New Roman"/>
              </a:rPr>
              <a:t>is the measurement of the </a:t>
            </a:r>
            <a:r>
              <a:rPr lang="en-US" sz="1300" i="1" dirty="0">
                <a:latin typeface="Times New Roman"/>
              </a:rPr>
              <a:t>hydrogen ion concentration</a:t>
            </a:r>
            <a:r>
              <a:rPr lang="en-US" sz="1300" dirty="0">
                <a:latin typeface="Times New Roman"/>
              </a:rPr>
              <a:t>, [H+]. Every aqueous solution can be measured to determine its pH value. This value ranges from 0 to 14 </a:t>
            </a:r>
            <a:r>
              <a:rPr lang="en-US" sz="1300" dirty="0" err="1">
                <a:latin typeface="Times New Roman"/>
              </a:rPr>
              <a:t>pH.</a:t>
            </a:r>
            <a:r>
              <a:rPr lang="en-US" sz="1300" dirty="0">
                <a:latin typeface="Times New Roman"/>
              </a:rPr>
              <a:t> Values below 7 pH exhibit acidic properties. Values above 7 pH exhibit basic properties. Since 7 pH is the center of the measurement scale, it is neither acidic nor basic and is, therefore, called "neutral."</a:t>
            </a:r>
          </a:p>
          <a:p>
            <a:pPr algn="just" eaLnBrk="1" fontAlgn="auto" hangingPunct="1">
              <a:lnSpc>
                <a:spcPts val="1608"/>
              </a:lnSpc>
              <a:spcBef>
                <a:spcPts val="0"/>
              </a:spcBef>
              <a:spcAft>
                <a:spcPts val="210"/>
              </a:spcAft>
              <a:defRPr/>
            </a:pPr>
            <a:r>
              <a:rPr lang="en-US" sz="1300" dirty="0">
                <a:latin typeface="Times New Roman"/>
              </a:rPr>
              <a:t>Also, </a:t>
            </a:r>
            <a:r>
              <a:rPr lang="en-US" sz="1300" i="1" dirty="0">
                <a:latin typeface="Times New Roman"/>
              </a:rPr>
              <a:t>pH</a:t>
            </a:r>
            <a:r>
              <a:rPr lang="en-US" sz="1300" dirty="0">
                <a:latin typeface="Times New Roman"/>
              </a:rPr>
              <a:t> is defined as the </a:t>
            </a:r>
            <a:r>
              <a:rPr lang="en-US" sz="1300" i="1" dirty="0">
                <a:latin typeface="Times New Roman"/>
              </a:rPr>
              <a:t>negative logarithm of the hydrogen ion</a:t>
            </a:r>
            <a:r>
              <a:rPr lang="en-US" sz="1300" dirty="0">
                <a:latin typeface="Times New Roman"/>
              </a:rPr>
              <a:t> concentration. It is expressed mathematically as:</a:t>
            </a:r>
          </a:p>
          <a:p>
            <a:pPr algn="ctr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1300" b="1" dirty="0">
                <a:latin typeface="Times New Roman"/>
              </a:rPr>
              <a:t>pH = -log [H</a:t>
            </a:r>
            <a:r>
              <a:rPr lang="en-US" sz="1300" b="1" baseline="30000" dirty="0">
                <a:latin typeface="Times New Roman"/>
              </a:rPr>
              <a:t>+</a:t>
            </a:r>
            <a:r>
              <a:rPr lang="en-US" sz="1300" b="1" dirty="0">
                <a:latin typeface="Times New Roman"/>
              </a:rPr>
              <a:t>]</a:t>
            </a:r>
          </a:p>
          <a:p>
            <a:pPr algn="just" eaLnBrk="1" fontAlgn="auto" hangingPunct="1">
              <a:spcBef>
                <a:spcPts val="0"/>
              </a:spcBef>
              <a:spcAft>
                <a:spcPts val="630"/>
              </a:spcAft>
              <a:defRPr/>
            </a:pPr>
            <a:r>
              <a:rPr lang="en-US" sz="1300" dirty="0">
                <a:latin typeface="Times New Roman"/>
              </a:rPr>
              <a:t>where: [H+] is hydrogen ion concentration in </a:t>
            </a:r>
            <a:r>
              <a:rPr lang="en-US" sz="1300" dirty="0" err="1">
                <a:latin typeface="Times New Roman"/>
              </a:rPr>
              <a:t>mol</a:t>
            </a:r>
            <a:r>
              <a:rPr lang="en-US" sz="1300" dirty="0">
                <a:latin typeface="Times New Roman"/>
              </a:rPr>
              <a:t>/L</a:t>
            </a:r>
          </a:p>
          <a:p>
            <a:pPr algn="just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Times New Roman"/>
              </a:rPr>
              <a:t>In a neutral solution, the [H+] = 1 x 10</a:t>
            </a:r>
            <a:r>
              <a:rPr lang="en-US" sz="1100" baseline="30000" dirty="0">
                <a:latin typeface="Candara"/>
              </a:rPr>
              <a:t>-7</a:t>
            </a:r>
            <a:r>
              <a:rPr lang="en-US" sz="1300" dirty="0">
                <a:latin typeface="Times New Roman"/>
              </a:rPr>
              <a:t> </a:t>
            </a:r>
            <a:r>
              <a:rPr lang="en-US" sz="1300" dirty="0" err="1">
                <a:latin typeface="Times New Roman"/>
              </a:rPr>
              <a:t>mol</a:t>
            </a:r>
            <a:r>
              <a:rPr lang="en-US" sz="1300" dirty="0">
                <a:latin typeface="Times New Roman"/>
              </a:rPr>
              <a:t>/L. This represents a pH of 7.</a:t>
            </a:r>
          </a:p>
          <a:p>
            <a:pPr marL="1587500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latin typeface="Times New Roman"/>
              </a:rPr>
              <a:t>pH = -log (1 x 10</a:t>
            </a:r>
            <a:r>
              <a:rPr lang="en-US" sz="1300" b="1" baseline="30000" dirty="0">
                <a:latin typeface="Times New Roman"/>
              </a:rPr>
              <a:t>-7</a:t>
            </a:r>
            <a:r>
              <a:rPr lang="en-US" sz="1300" b="1" dirty="0">
                <a:latin typeface="Times New Roman"/>
              </a:rPr>
              <a:t>)</a:t>
            </a:r>
          </a:p>
          <a:p>
            <a:pPr algn="ctr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latin typeface="Times New Roman"/>
              </a:rPr>
              <a:t>= -(log 1 + log 10</a:t>
            </a:r>
            <a:r>
              <a:rPr lang="en-US" sz="1300" b="1" baseline="30000" dirty="0">
                <a:latin typeface="Times New Roman"/>
              </a:rPr>
              <a:t>-7</a:t>
            </a:r>
            <a:r>
              <a:rPr lang="en-US" sz="1300" b="1" dirty="0">
                <a:latin typeface="Times New Roman"/>
              </a:rPr>
              <a:t>) = -(0.0 + (-7)) = 7.0</a:t>
            </a:r>
          </a:p>
          <a:p>
            <a:pPr algn="just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Times New Roman"/>
              </a:rPr>
              <a:t>When determining the pH of a solution, the hydroxide ion concentration can be calculated:</a:t>
            </a:r>
          </a:p>
          <a:p>
            <a:pPr algn="ctr" eaLnBrk="1" fontAlgn="auto" hangingPunct="1">
              <a:lnSpc>
                <a:spcPts val="2208"/>
              </a:lnSpc>
              <a:spcBef>
                <a:spcPts val="0"/>
              </a:spcBef>
              <a:spcAft>
                <a:spcPts val="1260"/>
              </a:spcAft>
              <a:defRPr/>
            </a:pPr>
            <a:r>
              <a:rPr lang="en-US" sz="1300" b="1" dirty="0">
                <a:latin typeface="Times New Roman"/>
              </a:rPr>
              <a:t>[H+][OH</a:t>
            </a:r>
            <a:r>
              <a:rPr lang="en-US" sz="1300" b="1" baseline="30000" dirty="0">
                <a:latin typeface="Times New Roman"/>
              </a:rPr>
              <a:t>-</a:t>
            </a:r>
            <a:r>
              <a:rPr lang="en-US" sz="1300" b="1" dirty="0">
                <a:latin typeface="Times New Roman"/>
              </a:rPr>
              <a:t>] = 10</a:t>
            </a:r>
            <a:r>
              <a:rPr lang="en-US" sz="1300" b="1" baseline="30000" dirty="0">
                <a:latin typeface="Times New Roman"/>
              </a:rPr>
              <a:t>-14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288" y="5775325"/>
            <a:ext cx="4575175" cy="2116138"/>
          </a:xfrm>
          <a:prstGeom prst="rect">
            <a:avLst/>
          </a:prstGeom>
        </p:spPr>
        <p:txBody>
          <a:bodyPr lIns="0" tIns="0" rIns="0" bIns="0"/>
          <a:lstStyle/>
          <a:p>
            <a:pPr algn="just" eaLnBrk="1" fontAlgn="auto" hangingPunct="1">
              <a:spcBef>
                <a:spcPts val="1260"/>
              </a:spcBef>
              <a:spcAft>
                <a:spcPts val="210"/>
              </a:spcAft>
              <a:defRPr/>
            </a:pPr>
            <a:r>
              <a:rPr lang="en-US" sz="1300" b="1">
                <a:latin typeface="Times New Roman"/>
              </a:rPr>
              <a:t>The pOH scale</a:t>
            </a:r>
          </a:p>
          <a:p>
            <a:pPr algn="just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latin typeface="Times New Roman"/>
              </a:rPr>
              <a:t>Base concentrations:</a:t>
            </a:r>
          </a:p>
          <a:p>
            <a:pPr algn="ctr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latin typeface="Times New Roman"/>
              </a:rPr>
              <a:t>pOH = -log</a:t>
            </a:r>
            <a:r>
              <a:rPr lang="en-US" sz="1100">
                <a:latin typeface="Candara"/>
              </a:rPr>
              <a:t>10</a:t>
            </a:r>
            <a:r>
              <a:rPr lang="en-US" sz="1300" b="1">
                <a:latin typeface="Times New Roman"/>
              </a:rPr>
              <a:t>[OH</a:t>
            </a:r>
            <a:r>
              <a:rPr lang="en-US" sz="1300" baseline="30000">
                <a:latin typeface="Times New Roman"/>
              </a:rPr>
              <a:t>-</a:t>
            </a:r>
            <a:r>
              <a:rPr lang="en-US" sz="1300" b="1">
                <a:latin typeface="Times New Roman"/>
              </a:rPr>
              <a:t>]</a:t>
            </a:r>
          </a:p>
          <a:p>
            <a:pPr algn="just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latin typeface="Times New Roman"/>
              </a:rPr>
              <a:t>A neutral solution (25°C) has:</a:t>
            </a:r>
          </a:p>
          <a:p>
            <a:pPr algn="just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>
                <a:latin typeface="Times New Roman"/>
              </a:rPr>
              <a:t>pOH = -log</a:t>
            </a:r>
            <a:r>
              <a:rPr lang="en-US" sz="1100">
                <a:latin typeface="Candara"/>
              </a:rPr>
              <a:t>10</a:t>
            </a:r>
            <a:r>
              <a:rPr lang="en-US" sz="1300" b="1">
                <a:latin typeface="Times New Roman"/>
              </a:rPr>
              <a:t>[1.0 x 10</a:t>
            </a:r>
            <a:r>
              <a:rPr lang="en-US" sz="1100" baseline="30000">
                <a:latin typeface="Candara"/>
              </a:rPr>
              <a:t>-7</a:t>
            </a:r>
            <a:r>
              <a:rPr lang="en-US" sz="1300" b="1">
                <a:latin typeface="Times New Roman"/>
              </a:rPr>
              <a:t>] = -(-7.00) = 7.00</a:t>
            </a:r>
          </a:p>
          <a:p>
            <a:pPr algn="just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latin typeface="Times New Roman"/>
              </a:rPr>
              <a:t>Since </a:t>
            </a:r>
            <a:r>
              <a:rPr lang="en-US" sz="1300" i="1">
                <a:latin typeface="Times New Roman"/>
              </a:rPr>
              <a:t>K</a:t>
            </a:r>
            <a:r>
              <a:rPr lang="en-US" sz="1100" b="1" i="1" cap="small">
                <a:latin typeface="Times New Roman"/>
              </a:rPr>
              <a:t>w</a:t>
            </a:r>
            <a:r>
              <a:rPr lang="en-US" sz="1000">
                <a:latin typeface="Times New Roman"/>
              </a:rPr>
              <a:t> </a:t>
            </a:r>
            <a:r>
              <a:rPr lang="en-US" sz="1300" b="1">
                <a:latin typeface="Times New Roman"/>
              </a:rPr>
              <a:t>= [ H</a:t>
            </a:r>
            <a:r>
              <a:rPr lang="en-US" sz="1100">
                <a:latin typeface="Candara"/>
              </a:rPr>
              <a:t>3</a:t>
            </a:r>
            <a:r>
              <a:rPr lang="en-US" sz="1300" b="1">
                <a:latin typeface="Times New Roman"/>
              </a:rPr>
              <a:t>O</a:t>
            </a:r>
            <a:r>
              <a:rPr lang="en-US" sz="1300">
                <a:latin typeface="Times New Roman"/>
              </a:rPr>
              <a:t>+</a:t>
            </a:r>
            <a:r>
              <a:rPr lang="en-US" sz="1300" b="1">
                <a:latin typeface="Times New Roman"/>
              </a:rPr>
              <a:t>][OH</a:t>
            </a:r>
            <a:r>
              <a:rPr lang="en-US" sz="1300" baseline="30000">
                <a:latin typeface="Times New Roman"/>
              </a:rPr>
              <a:t>-</a:t>
            </a:r>
            <a:r>
              <a:rPr lang="en-US" sz="1300" b="1">
                <a:latin typeface="Times New Roman"/>
              </a:rPr>
              <a:t>] = 1.0 x 10</a:t>
            </a:r>
            <a:r>
              <a:rPr lang="en-US" sz="1100" baseline="30000">
                <a:latin typeface="Candara"/>
              </a:rPr>
              <a:t>-14</a:t>
            </a:r>
          </a:p>
          <a:p>
            <a:pPr algn="just" eaLnBrk="1" fontAlgn="auto" hangingPunct="1">
              <a:lnSpc>
                <a:spcPts val="220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>
                <a:latin typeface="Times New Roman"/>
              </a:rPr>
              <a:t>-log(^)= -log[H</a:t>
            </a:r>
            <a:r>
              <a:rPr lang="en-US" sz="1100">
                <a:latin typeface="Candara"/>
              </a:rPr>
              <a:t>3</a:t>
            </a:r>
            <a:r>
              <a:rPr lang="en-US" sz="1300">
                <a:latin typeface="Times New Roman"/>
              </a:rPr>
              <a:t>O+] + (-log[OH</a:t>
            </a:r>
            <a:r>
              <a:rPr lang="en-US" sz="1300" baseline="30000">
                <a:latin typeface="Times New Roman"/>
              </a:rPr>
              <a:t>-</a:t>
            </a:r>
            <a:r>
              <a:rPr lang="en-US" sz="1300">
                <a:latin typeface="Times New Roman"/>
              </a:rPr>
              <a:t>]) = -log(1.0 x 10</a:t>
            </a:r>
            <a:r>
              <a:rPr lang="en-US" sz="1300" baseline="30000">
                <a:latin typeface="Times New Roman"/>
              </a:rPr>
              <a:t>-14</a:t>
            </a:r>
            <a:r>
              <a:rPr lang="en-US" sz="1300">
                <a:latin typeface="Times New Roman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1260"/>
              </a:spcAft>
              <a:defRPr/>
            </a:pPr>
            <a:r>
              <a:rPr lang="en-US" sz="1600" b="1">
                <a:latin typeface="Times New Roman"/>
              </a:rPr>
              <a:t>pK^ = pH + pOH = 14.00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3654425" y="10363200"/>
            <a:ext cx="168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41</a:t>
            </a:r>
          </a:p>
        </p:txBody>
      </p:sp>
      <p:pic>
        <p:nvPicPr>
          <p:cNvPr id="419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102100"/>
            <a:ext cx="60229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654425" y="10363200"/>
            <a:ext cx="1793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42</a:t>
            </a:r>
          </a:p>
        </p:txBody>
      </p:sp>
      <p:pic>
        <p:nvPicPr>
          <p:cNvPr id="430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8313"/>
            <a:ext cx="6915150" cy="97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3654425" y="10363200"/>
            <a:ext cx="1714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100">
                <a:latin typeface="Times New Roman" panose="02020603050405020304" pitchFamily="18" charset="0"/>
              </a:rPr>
              <a:t>43</a:t>
            </a: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92113"/>
            <a:ext cx="62801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792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Times New Roman</vt:lpstr>
      <vt:lpstr>Candara</vt:lpstr>
      <vt:lpstr>Segoe UI</vt:lpstr>
      <vt:lpstr>Impact</vt:lpstr>
      <vt:lpstr>Verdana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Medical dept</dc:creator>
  <cp:keywords/>
  <cp:lastModifiedBy>hp</cp:lastModifiedBy>
  <cp:revision>39</cp:revision>
  <dcterms:modified xsi:type="dcterms:W3CDTF">2018-11-17T15:03:03Z</dcterms:modified>
</cp:coreProperties>
</file>